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79" autoAdjust="0"/>
  </p:normalViewPr>
  <p:slideViewPr>
    <p:cSldViewPr>
      <p:cViewPr varScale="1">
        <p:scale>
          <a:sx n="62" d="100"/>
          <a:sy n="62"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30.10.2021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30.10.2021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30.10.2021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30.10.2021</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136904" cy="3411811"/>
          </a:xfrm>
        </p:spPr>
        <p:txBody>
          <a:bodyPr>
            <a:normAutofit fontScale="90000"/>
          </a:bodyPr>
          <a:lstStyle/>
          <a:p>
            <a:pPr algn="ctr"/>
            <a: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Recovery and improvement of athletes</a:t>
            </a:r>
            <a:b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performance</a:t>
            </a:r>
            <a: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r>
            <a:b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endParaRPr lang="ru-RU"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Подзаголовок 2"/>
          <p:cNvSpPr>
            <a:spLocks noGrp="1"/>
          </p:cNvSpPr>
          <p:nvPr>
            <p:ph type="subTitle" idx="1"/>
          </p:nvPr>
        </p:nvSpPr>
        <p:spPr>
          <a:xfrm>
            <a:off x="755576" y="2780928"/>
            <a:ext cx="6192688" cy="1440160"/>
          </a:xfrm>
        </p:spPr>
        <p:txBody>
          <a:bodyPr>
            <a:noAutofit/>
          </a:bodyPr>
          <a:lstStyle/>
          <a:p>
            <a:endParaRPr lang="en-US" sz="4000" dirty="0" smtClean="0">
              <a:solidFill>
                <a:srgbClr val="7030A0"/>
              </a:solidFill>
            </a:endParaRPr>
          </a:p>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Teacher</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Molchanov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Vitaly</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2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32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Department of Sports disciplines of Gomel State University</a:t>
            </a:r>
            <a:endParaRPr lang="ru-RU" sz="3200" b="1" dirty="0" smtClean="0">
              <a:ln w="1905"/>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4000" dirty="0">
              <a:solidFill>
                <a:srgbClr val="7030A0"/>
              </a:solidFill>
            </a:endParaRPr>
          </a:p>
          <a:p>
            <a:endParaRPr lang="en-US" sz="4000" dirty="0" smtClean="0">
              <a:solidFill>
                <a:srgbClr val="7030A0"/>
              </a:solidFill>
            </a:endParaRPr>
          </a:p>
        </p:txBody>
      </p:sp>
    </p:spTree>
    <p:extLst>
      <p:ext uri="{BB962C8B-B14F-4D97-AF65-F5344CB8AC3E}">
        <p14:creationId xmlns:p14="http://schemas.microsoft.com/office/powerpoint/2010/main" val="40696291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7704856"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One of the most important problems in modern sports is to improve the performance of athletes.</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44824"/>
            <a:ext cx="5832648" cy="4633665"/>
          </a:xfrm>
          <a:prstGeom prst="rect">
            <a:avLst/>
          </a:prstGeom>
          <a:ln>
            <a:noFill/>
          </a:ln>
          <a:effectLst>
            <a:softEdge rad="112500"/>
          </a:effectLst>
        </p:spPr>
      </p:pic>
    </p:spTree>
    <p:extLst>
      <p:ext uri="{BB962C8B-B14F-4D97-AF65-F5344CB8AC3E}">
        <p14:creationId xmlns:p14="http://schemas.microsoft.com/office/powerpoint/2010/main" val="1406890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55752"/>
            <a:ext cx="7416824"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3600" dirty="0">
                <a:effectLst>
                  <a:outerShdw blurRad="38100" dist="38100" dir="2700000" algn="tl">
                    <a:srgbClr val="000000">
                      <a:alpha val="43137"/>
                    </a:srgbClr>
                  </a:outerShdw>
                </a:effectLst>
                <a:latin typeface="Times New Roman" pitchFamily="18" charset="0"/>
                <a:cs typeface="Times New Roman" pitchFamily="18" charset="0"/>
              </a:rPr>
              <a:t>Currently, the problem of improving the performance of athletes cannot be solved only by improving the means and methods of training, increasing the amount and intensity of training load. After all, their further increase can negatively affect the health and functional state of athletes and lead to overtraining and sports injuries</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6017544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1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064896"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abrupt increase in the amount and intensity of training loads leads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 name="Прямая со стрелкой 2"/>
          <p:cNvCxnSpPr/>
          <p:nvPr/>
        </p:nvCxnSpPr>
        <p:spPr>
          <a:xfrm>
            <a:off x="4110608" y="1358771"/>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13968" y="1788056"/>
            <a:ext cx="80648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overload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musculoskeletal system</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Прямая со стрелкой 4"/>
          <p:cNvCxnSpPr/>
          <p:nvPr/>
        </p:nvCxnSpPr>
        <p:spPr>
          <a:xfrm>
            <a:off x="4075936" y="2249721"/>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323528" y="2722940"/>
            <a:ext cx="805533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m</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orphofunctional</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effectLst>
                  <a:outerShdw blurRad="38100" dist="38100" dir="2700000" algn="tl">
                    <a:srgbClr val="000000">
                      <a:alpha val="43137"/>
                    </a:srgbClr>
                  </a:outerShdw>
                </a:effectLst>
                <a:latin typeface="Times New Roman" pitchFamily="18" charset="0"/>
                <a:cs typeface="Times New Roman" pitchFamily="18" charset="0"/>
              </a:rPr>
              <a:t>changes in body tissues and organs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8" name="Прямая со стрелкой 7"/>
          <p:cNvCxnSpPr/>
          <p:nvPr/>
        </p:nvCxnSpPr>
        <p:spPr>
          <a:xfrm>
            <a:off x="4075936" y="3677047"/>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23528" y="4091132"/>
            <a:ext cx="805533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emergence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injuries and diseases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270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74291"/>
            <a:ext cx="6336704" cy="304698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l">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200" dirty="0">
                <a:effectLst>
                  <a:outerShdw blurRad="38100" dist="38100" dir="2700000" algn="tl">
                    <a:srgbClr val="000000">
                      <a:alpha val="43137"/>
                    </a:srgbClr>
                  </a:outerShdw>
                </a:effectLst>
                <a:latin typeface="Times New Roman" pitchFamily="18" charset="0"/>
                <a:cs typeface="Times New Roman" pitchFamily="18" charset="0"/>
              </a:rPr>
              <a:t>Physiological and biochemical research shows that recovery processes, depending on their orientation, can both ensure the growth of working capacity and lead to its decline.</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01008"/>
            <a:ext cx="6768752" cy="31222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1660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632848" cy="5509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sz="4400" dirty="0">
                <a:effectLst>
                  <a:outerShdw blurRad="38100" dist="38100" dir="2700000" algn="tl">
                    <a:srgbClr val="000000">
                      <a:alpha val="43137"/>
                    </a:srgbClr>
                  </a:outerShdw>
                </a:effectLst>
                <a:latin typeface="Times New Roman" pitchFamily="18" charset="0"/>
                <a:cs typeface="Times New Roman" pitchFamily="18" charset="0"/>
              </a:rPr>
              <a:t>during the training the effects are constantly and significantly exceed the renewal, destructive changes develop, leading to cell death. There is a condition that physiologists describe as chronic exhaustion, and sports doctors – as overtraining.</a:t>
            </a:r>
            <a:endParaRPr lang="ru-RU" sz="4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00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476672"/>
            <a:ext cx="4903907" cy="120032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just"/>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Overtraining</a:t>
            </a:r>
            <a:endParaRPr lang="ru-RU" sz="7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473619" cy="4320480"/>
          </a:xfrm>
          <a:prstGeom prst="rect">
            <a:avLst/>
          </a:prstGeom>
          <a:ln>
            <a:noFill/>
          </a:ln>
          <a:effectLst>
            <a:softEdge rad="112500"/>
          </a:effectLst>
        </p:spPr>
      </p:pic>
    </p:spTree>
    <p:extLst>
      <p:ext uri="{BB962C8B-B14F-4D97-AF65-F5344CB8AC3E}">
        <p14:creationId xmlns:p14="http://schemas.microsoft.com/office/powerpoint/2010/main" val="159019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1" y="476672"/>
            <a:ext cx="795974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200" dirty="0">
                <a:effectLst>
                  <a:outerShdw blurRad="38100" dist="38100" dir="2700000" algn="tl">
                    <a:srgbClr val="000000">
                      <a:alpha val="43137"/>
                    </a:srgbClr>
                  </a:outerShdw>
                </a:effectLst>
                <a:latin typeface="Times New Roman" pitchFamily="18" charset="0"/>
                <a:cs typeface="Times New Roman" pitchFamily="18" charset="0"/>
              </a:rPr>
              <a:t>The consequences of overtraining</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18376" y="1484784"/>
            <a:ext cx="79928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maximum mobilization of all body functions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216848" y="2420888"/>
            <a:ext cx="79928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destruction of microstructures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216848" y="3244334"/>
            <a:ext cx="799441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function of enzyme systems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216847" y="5445224"/>
            <a:ext cx="7994415"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balance of the internal environment</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215319" y="4242687"/>
            <a:ext cx="799441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of 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mechanisms of intersystem regulation</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02735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2148538"/>
            <a:ext cx="7765240" cy="4304798"/>
          </a:xfrm>
          <a:prstGeom prst="rect">
            <a:avLst/>
          </a:prstGeom>
          <a:ln>
            <a:noFill/>
          </a:ln>
          <a:effectLst>
            <a:softEdge rad="112500"/>
          </a:effectLst>
        </p:spPr>
      </p:pic>
      <p:sp>
        <p:nvSpPr>
          <p:cNvPr id="3" name="Прямоугольник 2"/>
          <p:cNvSpPr/>
          <p:nvPr/>
        </p:nvSpPr>
        <p:spPr>
          <a:xfrm>
            <a:off x="683568" y="332656"/>
            <a:ext cx="7488832" cy="1815882"/>
          </a:xfrm>
          <a:prstGeom prst="rect">
            <a:avLst/>
          </a:prstGeom>
          <a:ln w="3175"/>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Modern science of sports has numerous data on the mechanisms of recovery processes, the features of their progress depending on the kind of sport and the athlete's preparedness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02366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992888"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dirty="0">
                <a:effectLst>
                  <a:outerShdw blurRad="38100" dist="38100" dir="2700000" algn="tl">
                    <a:srgbClr val="000000">
                      <a:alpha val="43137"/>
                    </a:srgbClr>
                  </a:outerShdw>
                </a:effectLst>
                <a:latin typeface="Times New Roman" pitchFamily="18" charset="0"/>
                <a:cs typeface="Times New Roman" pitchFamily="18" charset="0"/>
              </a:rPr>
              <a:t>During the training should be monitored the process of adaptation of athletes to loads and their tolerance, and should be planned recovery measures based on the data received.</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64" y="2348880"/>
            <a:ext cx="4311312" cy="3747099"/>
          </a:xfrm>
          <a:prstGeom prst="rect">
            <a:avLst/>
          </a:prstGeom>
          <a:ln>
            <a:noFill/>
          </a:ln>
          <a:effectLst>
            <a:softEdge rad="112500"/>
          </a:effectLst>
        </p:spPr>
      </p:pic>
    </p:spTree>
    <p:extLst>
      <p:ext uri="{BB962C8B-B14F-4D97-AF65-F5344CB8AC3E}">
        <p14:creationId xmlns:p14="http://schemas.microsoft.com/office/powerpoint/2010/main" val="1135315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3" y="548680"/>
            <a:ext cx="80648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Recovery means are divided into three groups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179514" y="1619508"/>
            <a:ext cx="806489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Pedagogical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rot="10800000" flipV="1">
            <a:off x="195143" y="2514382"/>
            <a:ext cx="8049265" cy="52322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Psychological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95143" y="3505944"/>
            <a:ext cx="804926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Medico-biological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387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en-US" sz="3200" b="1" dirty="0"/>
              <a:t>The main purpose of the course </a:t>
            </a:r>
            <a:r>
              <a:rPr lang="en-US" sz="3200" dirty="0"/>
              <a:t>is to introduce and teach students the basic, traditional and special methods and means of improving physical performance in </a:t>
            </a:r>
            <a:r>
              <a:rPr lang="en-US" sz="3200" dirty="0" smtClean="0"/>
              <a:t>sports</a:t>
            </a:r>
            <a:endParaRPr lang="ru-RU" sz="3200" dirty="0"/>
          </a:p>
        </p:txBody>
      </p:sp>
    </p:spTree>
    <p:extLst>
      <p:ext uri="{BB962C8B-B14F-4D97-AF65-F5344CB8AC3E}">
        <p14:creationId xmlns:p14="http://schemas.microsoft.com/office/powerpoint/2010/main" val="281841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696" y="692696"/>
            <a:ext cx="7704856"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Rational and systematic use of recovery means determines the effectiveness of the entire system of training athletes of various qualifications</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624" y="2924944"/>
            <a:ext cx="5715000" cy="293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3767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204864"/>
            <a:ext cx="4389343" cy="156966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9600" dirty="0" smtClean="0">
                <a:effectLst>
                  <a:outerShdw blurRad="38100" dist="38100" dir="2700000" algn="tl">
                    <a:srgbClr val="000000">
                      <a:alpha val="43137"/>
                    </a:srgbClr>
                  </a:outerShdw>
                </a:effectLst>
                <a:latin typeface="Times New Roman" pitchFamily="18" charset="0"/>
                <a:cs typeface="Times New Roman" pitchFamily="18" charset="0"/>
              </a:rPr>
              <a:t>The End</a:t>
            </a:r>
            <a:endParaRPr lang="ru-RU" sz="9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31308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Common characteristic of modern sports</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6499845" cy="4800600"/>
          </a:xfrm>
        </p:spPr>
      </p:pic>
    </p:spTree>
    <p:extLst>
      <p:ext uri="{BB962C8B-B14F-4D97-AF65-F5344CB8AC3E}">
        <p14:creationId xmlns:p14="http://schemas.microsoft.com/office/powerpoint/2010/main" val="746692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7620000" cy="5780112"/>
          </a:xfrm>
        </p:spPr>
        <p:txBody>
          <a:bodyPr/>
          <a:lstStyle/>
          <a:p>
            <a:r>
              <a:rPr lang="en-US" b="1" dirty="0"/>
              <a:t>Sport</a:t>
            </a:r>
            <a:r>
              <a:rPr lang="en-US" dirty="0"/>
              <a:t> is an integral part of physical culture, a means and method of physical education based on the use of competitive activities and preparation for it, in the process of which the potential abilities of a person are compared and evaluated</a:t>
            </a:r>
            <a:r>
              <a:rPr lang="en-US" dirty="0" smtClean="0"/>
              <a:t>.</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420888"/>
            <a:ext cx="5782763" cy="3351068"/>
          </a:xfrm>
          <a:prstGeom prst="rect">
            <a:avLst/>
          </a:prstGeom>
          <a:ln>
            <a:noFill/>
          </a:ln>
          <a:effectLst>
            <a:softEdge rad="112500"/>
          </a:effectLst>
        </p:spPr>
      </p:pic>
    </p:spTree>
    <p:extLst>
      <p:ext uri="{BB962C8B-B14F-4D97-AF65-F5344CB8AC3E}">
        <p14:creationId xmlns:p14="http://schemas.microsoft.com/office/powerpoint/2010/main" val="427153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980728"/>
            <a:ext cx="3456384" cy="144016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latin typeface="Times New Roman" pitchFamily="18" charset="0"/>
                <a:cs typeface="Times New Roman" pitchFamily="18" charset="0"/>
              </a:rPr>
              <a:t>Sport</a:t>
            </a:r>
            <a:endParaRPr lang="ru-RU" sz="4800" dirty="0">
              <a:latin typeface="Times New Roman" pitchFamily="18" charset="0"/>
              <a:cs typeface="Times New Roman" pitchFamily="18" charset="0"/>
            </a:endParaRPr>
          </a:p>
        </p:txBody>
      </p:sp>
      <p:cxnSp>
        <p:nvCxnSpPr>
          <p:cNvPr id="6" name="Прямая со стрелкой 5"/>
          <p:cNvCxnSpPr/>
          <p:nvPr/>
        </p:nvCxnSpPr>
        <p:spPr>
          <a:xfrm flipH="1">
            <a:off x="1547664" y="2420888"/>
            <a:ext cx="100811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755576" y="3645024"/>
            <a:ext cx="2160240" cy="12041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Mass </a:t>
            </a:r>
            <a:r>
              <a:rPr lang="en-US" sz="2400" dirty="0">
                <a:latin typeface="Times New Roman" pitchFamily="18" charset="0"/>
                <a:cs typeface="Times New Roman" pitchFamily="18" charset="0"/>
              </a:rPr>
              <a:t>sports</a:t>
            </a:r>
            <a:endParaRPr lang="ru-RU" sz="2400" dirty="0">
              <a:latin typeface="Times New Roman" pitchFamily="18" charset="0"/>
              <a:cs typeface="Times New Roman" pitchFamily="18" charset="0"/>
            </a:endParaRPr>
          </a:p>
        </p:txBody>
      </p:sp>
      <p:cxnSp>
        <p:nvCxnSpPr>
          <p:cNvPr id="9" name="Прямая со стрелкой 8"/>
          <p:cNvCxnSpPr/>
          <p:nvPr/>
        </p:nvCxnSpPr>
        <p:spPr>
          <a:xfrm>
            <a:off x="4968044" y="2420888"/>
            <a:ext cx="97210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148064" y="3638654"/>
            <a:ext cx="2160240" cy="12041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Sports </a:t>
            </a:r>
            <a:r>
              <a:rPr lang="en-US" sz="2400" dirty="0">
                <a:latin typeface="Times New Roman" pitchFamily="18" charset="0"/>
                <a:cs typeface="Times New Roman" pitchFamily="18" charset="0"/>
              </a:rPr>
              <a:t>of the highest </a:t>
            </a:r>
            <a:r>
              <a:rPr lang="en-US" sz="2400" dirty="0" smtClean="0">
                <a:latin typeface="Times New Roman" pitchFamily="18" charset="0"/>
                <a:cs typeface="Times New Roman" pitchFamily="18" charset="0"/>
              </a:rPr>
              <a:t>achievements</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73625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62" y="188639"/>
            <a:ext cx="7944590" cy="5491160"/>
          </a:xfrm>
          <a:prstGeom prst="rect">
            <a:avLst/>
          </a:prstGeom>
        </p:spPr>
      </p:pic>
      <p:sp>
        <p:nvSpPr>
          <p:cNvPr id="3" name="Прямоугольник 2"/>
          <p:cNvSpPr/>
          <p:nvPr/>
        </p:nvSpPr>
        <p:spPr>
          <a:xfrm>
            <a:off x="244262" y="5679799"/>
            <a:ext cx="7856130"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Minsk Half Marathon is an example of mass sports</a:t>
            </a:r>
            <a:endParaRPr lang="ru-RU"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7803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769" y="603646"/>
            <a:ext cx="755325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dirty="0" smtClean="0">
                <a:latin typeface="Times New Roman" pitchFamily="18" charset="0"/>
                <a:cs typeface="Times New Roman" pitchFamily="18" charset="0"/>
              </a:rPr>
              <a:t>Sports </a:t>
            </a:r>
            <a:r>
              <a:rPr lang="en-US" sz="3600" dirty="0">
                <a:latin typeface="Times New Roman" pitchFamily="18" charset="0"/>
                <a:cs typeface="Times New Roman" pitchFamily="18" charset="0"/>
              </a:rPr>
              <a:t>of the highest achievements</a:t>
            </a:r>
            <a:endParaRPr lang="ru-RU" sz="3600" dirty="0">
              <a:latin typeface="Times New Roman" pitchFamily="18" charset="0"/>
              <a:cs typeface="Times New Roman" pitchFamily="18" charset="0"/>
            </a:endParaRPr>
          </a:p>
        </p:txBody>
      </p:sp>
      <p:sp>
        <p:nvSpPr>
          <p:cNvPr id="3" name="Прямоугольник 2"/>
          <p:cNvSpPr/>
          <p:nvPr/>
        </p:nvSpPr>
        <p:spPr>
          <a:xfrm>
            <a:off x="475134" y="1772816"/>
            <a:ext cx="6113090" cy="1815882"/>
          </a:xfrm>
          <a:prstGeom prst="rect">
            <a:avLst/>
          </a:prstGeom>
        </p:spPr>
        <p:txBody>
          <a:bodyPr wrap="square">
            <a:spAutoFit/>
          </a:bodyPr>
          <a:lstStyle/>
          <a:p>
            <a:r>
              <a:rPr lang="en-US" sz="2800" dirty="0">
                <a:latin typeface="Times New Roman" pitchFamily="18" charset="0"/>
                <a:cs typeface="Times New Roman" pitchFamily="18" charset="0"/>
              </a:rPr>
              <a:t>The purpose of </a:t>
            </a:r>
            <a:r>
              <a:rPr lang="en-US" sz="2800" dirty="0" smtClean="0">
                <a:latin typeface="Times New Roman" pitchFamily="18" charset="0"/>
                <a:cs typeface="Times New Roman" pitchFamily="18" charset="0"/>
              </a:rPr>
              <a:t> the professional sports is </a:t>
            </a:r>
            <a:r>
              <a:rPr lang="en-US" sz="2800" dirty="0">
                <a:latin typeface="Times New Roman" pitchFamily="18" charset="0"/>
                <a:cs typeface="Times New Roman" pitchFamily="18" charset="0"/>
              </a:rPr>
              <a:t>to achieve the highest possible sports results or victories at the largest sports competitions.</a:t>
            </a:r>
            <a:endParaRPr 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073579"/>
            <a:ext cx="4457700" cy="3810000"/>
          </a:xfrm>
          <a:prstGeom prst="rect">
            <a:avLst/>
          </a:prstGeom>
          <a:ln>
            <a:noFill/>
          </a:ln>
          <a:effectLst>
            <a:softEdge rad="112500"/>
          </a:effectLst>
        </p:spPr>
      </p:pic>
    </p:spTree>
    <p:extLst>
      <p:ext uri="{BB962C8B-B14F-4D97-AF65-F5344CB8AC3E}">
        <p14:creationId xmlns:p14="http://schemas.microsoft.com/office/powerpoint/2010/main" val="3661433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769" y="603646"/>
            <a:ext cx="755325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dirty="0" smtClean="0">
                <a:latin typeface="Times New Roman" pitchFamily="18" charset="0"/>
                <a:cs typeface="Times New Roman" pitchFamily="18" charset="0"/>
              </a:rPr>
              <a:t>Sports </a:t>
            </a:r>
            <a:r>
              <a:rPr lang="en-US" sz="3600" dirty="0">
                <a:latin typeface="Times New Roman" pitchFamily="18" charset="0"/>
                <a:cs typeface="Times New Roman" pitchFamily="18" charset="0"/>
              </a:rPr>
              <a:t>of the highest achievements</a:t>
            </a:r>
            <a:endParaRPr lang="ru-RU" sz="36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1" y="1412776"/>
            <a:ext cx="3492500" cy="26162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1412776"/>
            <a:ext cx="4104456" cy="26162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71" y="4138946"/>
            <a:ext cx="3492500" cy="245840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1575" y="4131623"/>
            <a:ext cx="4200825" cy="2465729"/>
          </a:xfrm>
          <a:prstGeom prst="rect">
            <a:avLst/>
          </a:prstGeom>
        </p:spPr>
      </p:pic>
    </p:spTree>
    <p:extLst>
      <p:ext uri="{BB962C8B-B14F-4D97-AF65-F5344CB8AC3E}">
        <p14:creationId xmlns:p14="http://schemas.microsoft.com/office/powerpoint/2010/main" val="34628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741682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Features of the current stage of the development of sports of highest achievements</a:t>
            </a:r>
            <a:endParaRPr lang="ru-RU" sz="2800" dirty="0">
              <a:latin typeface="Times New Roman" pitchFamily="18" charset="0"/>
              <a:cs typeface="Times New Roman" pitchFamily="18" charset="0"/>
            </a:endParaRPr>
          </a:p>
        </p:txBody>
      </p:sp>
      <p:sp>
        <p:nvSpPr>
          <p:cNvPr id="3" name="Прямоугольник 2"/>
          <p:cNvSpPr/>
          <p:nvPr/>
        </p:nvSpPr>
        <p:spPr>
          <a:xfrm>
            <a:off x="912233" y="1628800"/>
            <a:ext cx="741682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Very </a:t>
            </a:r>
            <a:r>
              <a:rPr lang="en-US" sz="2400" dirty="0">
                <a:latin typeface="Times New Roman" pitchFamily="18" charset="0"/>
                <a:cs typeface="Times New Roman" pitchFamily="18" charset="0"/>
              </a:rPr>
              <a:t>high level of sports achievements and their continued growth</a:t>
            </a:r>
            <a:endParaRPr lang="ru-RU" sz="2400" dirty="0">
              <a:latin typeface="Times New Roman" pitchFamily="18" charset="0"/>
              <a:cs typeface="Times New Roman" pitchFamily="18" charset="0"/>
            </a:endParaRPr>
          </a:p>
        </p:txBody>
      </p:sp>
      <p:cxnSp>
        <p:nvCxnSpPr>
          <p:cNvPr id="5" name="Прямая со стрелкой 4"/>
          <p:cNvCxnSpPr/>
          <p:nvPr/>
        </p:nvCxnSpPr>
        <p:spPr>
          <a:xfrm>
            <a:off x="4150804" y="1214755"/>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150804" y="2459797"/>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928453" y="2921559"/>
            <a:ext cx="740418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tension of competitive struggle</a:t>
            </a:r>
            <a:endParaRPr lang="ru-RU" sz="2400" dirty="0">
              <a:latin typeface="Times New Roman" pitchFamily="18" charset="0"/>
              <a:cs typeface="Times New Roman" pitchFamily="18" charset="0"/>
            </a:endParaRPr>
          </a:p>
        </p:txBody>
      </p:sp>
      <p:cxnSp>
        <p:nvCxnSpPr>
          <p:cNvPr id="13" name="Прямая со стрелкой 12"/>
          <p:cNvCxnSpPr/>
          <p:nvPr/>
        </p:nvCxnSpPr>
        <p:spPr>
          <a:xfrm>
            <a:off x="4158236" y="338322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928453" y="3840368"/>
            <a:ext cx="73879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Professionalization </a:t>
            </a:r>
            <a:r>
              <a:rPr lang="en-US" sz="2400" dirty="0">
                <a:latin typeface="Times New Roman" pitchFamily="18" charset="0"/>
                <a:cs typeface="Times New Roman" pitchFamily="18" charset="0"/>
              </a:rPr>
              <a:t>of sports</a:t>
            </a:r>
            <a:endParaRPr lang="ru-RU" sz="2400" dirty="0">
              <a:latin typeface="Times New Roman" pitchFamily="18" charset="0"/>
              <a:cs typeface="Times New Roman" pitchFamily="18" charset="0"/>
            </a:endParaRPr>
          </a:p>
        </p:txBody>
      </p:sp>
      <p:cxnSp>
        <p:nvCxnSpPr>
          <p:cNvPr id="9" name="Прямая со стрелкой 8"/>
          <p:cNvCxnSpPr/>
          <p:nvPr/>
        </p:nvCxnSpPr>
        <p:spPr>
          <a:xfrm>
            <a:off x="4186432" y="430203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928453" y="4801828"/>
            <a:ext cx="738796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level of commercialization of sports of highest achievements</a:t>
            </a:r>
            <a:endParaRPr lang="ru-RU" sz="2400" dirty="0">
              <a:latin typeface="Times New Roman" pitchFamily="18" charset="0"/>
              <a:cs typeface="Times New Roman" pitchFamily="18" charset="0"/>
            </a:endParaRPr>
          </a:p>
        </p:txBody>
      </p:sp>
      <p:cxnSp>
        <p:nvCxnSpPr>
          <p:cNvPr id="11" name="Прямая со стрелкой 10"/>
          <p:cNvCxnSpPr/>
          <p:nvPr/>
        </p:nvCxnSpPr>
        <p:spPr>
          <a:xfrm>
            <a:off x="4186432" y="5632825"/>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912233" y="6101076"/>
            <a:ext cx="742040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using </a:t>
            </a:r>
            <a:r>
              <a:rPr lang="en-US" sz="2400" dirty="0">
                <a:latin typeface="Times New Roman" pitchFamily="18" charset="0"/>
                <a:cs typeface="Times New Roman" pitchFamily="18" charset="0"/>
              </a:rPr>
              <a:t>of modern scientific technologies</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06948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7FDE67-A174-4FB7-9DC5-EDD03AB78CC0}"/>
</file>

<file path=customXml/itemProps2.xml><?xml version="1.0" encoding="utf-8"?>
<ds:datastoreItem xmlns:ds="http://schemas.openxmlformats.org/officeDocument/2006/customXml" ds:itemID="{06B6849D-9163-4F6F-9211-24893BCE32D6}"/>
</file>

<file path=customXml/itemProps3.xml><?xml version="1.0" encoding="utf-8"?>
<ds:datastoreItem xmlns:ds="http://schemas.openxmlformats.org/officeDocument/2006/customXml" ds:itemID="{1045FC28-5082-4433-8119-2FA3BC25589D}"/>
</file>

<file path=docProps/app.xml><?xml version="1.0" encoding="utf-8"?>
<Properties xmlns="http://schemas.openxmlformats.org/officeDocument/2006/extended-properties" xmlns:vt="http://schemas.openxmlformats.org/officeDocument/2006/docPropsVTypes">
  <Template>Adjacency</Template>
  <TotalTime>541</TotalTime>
  <Words>505</Words>
  <Application>Microsoft Office PowerPoint</Application>
  <PresentationFormat>Экран (4:3)</PresentationFormat>
  <Paragraphs>44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Соседство</vt:lpstr>
      <vt:lpstr>Recovery and improvement of athletes performance </vt:lpstr>
      <vt:lpstr>Презентация PowerPoint</vt:lpstr>
      <vt:lpstr>Common characteristic of modern sports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and improvement of athletes performance </dc:title>
  <dc:creator>Wotanwatch</dc:creator>
  <cp:lastModifiedBy>Wotanwatch</cp:lastModifiedBy>
  <cp:revision>40</cp:revision>
  <dcterms:created xsi:type="dcterms:W3CDTF">2021-08-30T17:59:28Z</dcterms:created>
  <dcterms:modified xsi:type="dcterms:W3CDTF">2021-10-30T09:19:00Z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